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  <p:embeddedFont>
      <p:font typeface="Lato Heavy" charset="1" panose="020F0502020204030203"/>
      <p:regular r:id="rId24"/>
    </p:embeddedFont>
    <p:embeddedFont>
      <p:font typeface="Lato" charset="1" panose="020F0502020204030203"/>
      <p:regular r:id="rId25"/>
    </p:embeddedFont>
    <p:embeddedFont>
      <p:font typeface="Lato Bold" charset="1" panose="020F0502020204030203"/>
      <p:regular r:id="rId26"/>
    </p:embeddedFont>
    <p:embeddedFont>
      <p:font typeface="Lato Italics" charset="1" panose="020F0502020204030203"/>
      <p:regular r:id="rId27"/>
    </p:embeddedFont>
    <p:embeddedFont>
      <p:font typeface="Canva Sans Bold" charset="1" panose="020B08030305010401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https://colab.research.google.com/drive/15gcNVvhAnTfJlky2mR_s3iPLCfzrO4FJ?usp=sharing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https://colab.research.google.com/drive/15gcNVvhAnTfJlky2mR_s3iPLCfzrO4FJ?usp=sharing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Relationship Id="rId4" Target="https://colab.research.google.com/drive/15gcNVvhAnTfJlky2mR_s3iPLCfzrO4FJ?usp=sharing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https://colab.research.google.com/drive/15gcNVvhAnTfJlky2mR_s3iPLCfzrO4FJ?usp=sharing" TargetMode="External" Type="http://schemas.openxmlformats.org/officeDocument/2006/relationships/hyperlink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https://colab.research.google.com/drive/15gcNVvhAnTfJlky2mR_s3iPLCfzrO4FJ?usp=sharing" TargetMode="External" Type="http://schemas.openxmlformats.org/officeDocument/2006/relationships/hyperlink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https://app.powerbi.com/view?r=eyJrIjoiNjNhYjdiMDAtYzk1ZS00NGExLTkzMjQtYjZmOWRmOWRlOTJmIiwidCI6ImRiNmUxMTgzLTRjNjUtNDA1Yy04MmNlLTdjZDUzZmE2ZTlkYyIsImMiOjEwfQ%3D%3D&amp;pageName=1a6240de37a8a60200d8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fortunebusinessinsights.com/mental-health-apps-market-109012" TargetMode="External" Type="http://schemas.openxmlformats.org/officeDocument/2006/relationships/hyperlink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https://colab.research.google.com/drive/15gcNVvhAnTfJlky2mR_s3iPLCfzrO4FJ?usp=sharing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685227" y="2598262"/>
            <a:ext cx="2917546" cy="2917546"/>
          </a:xfrm>
          <a:custGeom>
            <a:avLst/>
            <a:gdLst/>
            <a:ahLst/>
            <a:cxnLst/>
            <a:rect r="r" b="b" t="t" l="l"/>
            <a:pathLst>
              <a:path h="2917546" w="2917546">
                <a:moveTo>
                  <a:pt x="0" y="0"/>
                </a:moveTo>
                <a:lnTo>
                  <a:pt x="2917546" y="0"/>
                </a:lnTo>
                <a:lnTo>
                  <a:pt x="2917546" y="2917546"/>
                </a:lnTo>
                <a:lnTo>
                  <a:pt x="0" y="2917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17990" y="5372933"/>
            <a:ext cx="4252019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Mood Bridge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84929" y="6221955"/>
            <a:ext cx="9918142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Safe Space for Your Mood Expressions.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9045825"/>
            <a:ext cx="9918142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William Theodorus Wijaya - 2702227901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Arfan Razaqi Rusdi - 2702367170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Delon Yohan Sunarto - 2702249316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6424" y="3382741"/>
            <a:ext cx="7587344" cy="4101007"/>
          </a:xfrm>
          <a:custGeom>
            <a:avLst/>
            <a:gdLst/>
            <a:ahLst/>
            <a:cxnLst/>
            <a:rect r="r" b="b" t="t" l="l"/>
            <a:pathLst>
              <a:path h="4101007" w="7587344">
                <a:moveTo>
                  <a:pt x="0" y="0"/>
                </a:moveTo>
                <a:lnTo>
                  <a:pt x="7587344" y="0"/>
                </a:lnTo>
                <a:lnTo>
                  <a:pt x="7587344" y="4101007"/>
                </a:lnTo>
                <a:lnTo>
                  <a:pt x="0" y="41010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092166" y="3382741"/>
            <a:ext cx="7587344" cy="4101007"/>
          </a:xfrm>
          <a:custGeom>
            <a:avLst/>
            <a:gdLst/>
            <a:ahLst/>
            <a:cxnLst/>
            <a:rect r="r" b="b" t="t" l="l"/>
            <a:pathLst>
              <a:path h="4101007" w="7587344">
                <a:moveTo>
                  <a:pt x="0" y="0"/>
                </a:moveTo>
                <a:lnTo>
                  <a:pt x="7587344" y="0"/>
                </a:lnTo>
                <a:lnTo>
                  <a:pt x="7587344" y="4101007"/>
                </a:lnTo>
                <a:lnTo>
                  <a:pt x="0" y="41010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87890" y="1281761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WordCloud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72205" y="9481105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5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28330" y="2216508"/>
            <a:ext cx="6391012" cy="3454382"/>
          </a:xfrm>
          <a:custGeom>
            <a:avLst/>
            <a:gdLst/>
            <a:ahLst/>
            <a:cxnLst/>
            <a:rect r="r" b="b" t="t" l="l"/>
            <a:pathLst>
              <a:path h="3454382" w="6391012">
                <a:moveTo>
                  <a:pt x="0" y="0"/>
                </a:moveTo>
                <a:lnTo>
                  <a:pt x="6391012" y="0"/>
                </a:lnTo>
                <a:lnTo>
                  <a:pt x="6391012" y="3454383"/>
                </a:lnTo>
                <a:lnTo>
                  <a:pt x="0" y="34543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28330" y="5670891"/>
            <a:ext cx="6431452" cy="3476240"/>
          </a:xfrm>
          <a:custGeom>
            <a:avLst/>
            <a:gdLst/>
            <a:ahLst/>
            <a:cxnLst/>
            <a:rect r="r" b="b" t="t" l="l"/>
            <a:pathLst>
              <a:path h="3476240" w="6431452">
                <a:moveTo>
                  <a:pt x="0" y="0"/>
                </a:moveTo>
                <a:lnTo>
                  <a:pt x="6431452" y="0"/>
                </a:lnTo>
                <a:lnTo>
                  <a:pt x="6431452" y="3476240"/>
                </a:lnTo>
                <a:lnTo>
                  <a:pt x="0" y="34762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49109" y="2216508"/>
            <a:ext cx="6338528" cy="3426015"/>
          </a:xfrm>
          <a:custGeom>
            <a:avLst/>
            <a:gdLst/>
            <a:ahLst/>
            <a:cxnLst/>
            <a:rect r="r" b="b" t="t" l="l"/>
            <a:pathLst>
              <a:path h="3426015" w="6338528">
                <a:moveTo>
                  <a:pt x="0" y="0"/>
                </a:moveTo>
                <a:lnTo>
                  <a:pt x="6338529" y="0"/>
                </a:lnTo>
                <a:lnTo>
                  <a:pt x="6338529" y="3426015"/>
                </a:lnTo>
                <a:lnTo>
                  <a:pt x="0" y="34260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549109" y="5692749"/>
            <a:ext cx="6391012" cy="3454382"/>
          </a:xfrm>
          <a:custGeom>
            <a:avLst/>
            <a:gdLst/>
            <a:ahLst/>
            <a:cxnLst/>
            <a:rect r="r" b="b" t="t" l="l"/>
            <a:pathLst>
              <a:path h="3454382" w="6391012">
                <a:moveTo>
                  <a:pt x="0" y="0"/>
                </a:moveTo>
                <a:lnTo>
                  <a:pt x="6391012" y="0"/>
                </a:lnTo>
                <a:lnTo>
                  <a:pt x="6391012" y="3454382"/>
                </a:lnTo>
                <a:lnTo>
                  <a:pt x="0" y="34543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87890" y="1281761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WordCloud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72205" y="9481105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7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09161" y="2216508"/>
            <a:ext cx="11269679" cy="6091333"/>
          </a:xfrm>
          <a:custGeom>
            <a:avLst/>
            <a:gdLst/>
            <a:ahLst/>
            <a:cxnLst/>
            <a:rect r="r" b="b" t="t" l="l"/>
            <a:pathLst>
              <a:path h="6091333" w="11269679">
                <a:moveTo>
                  <a:pt x="0" y="0"/>
                </a:moveTo>
                <a:lnTo>
                  <a:pt x="11269678" y="0"/>
                </a:lnTo>
                <a:lnTo>
                  <a:pt x="11269678" y="6091333"/>
                </a:lnTo>
                <a:lnTo>
                  <a:pt x="0" y="6091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87890" y="1281761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WordCloud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72205" y="9481105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4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85754" y="2389277"/>
            <a:ext cx="4495148" cy="2722551"/>
          </a:xfrm>
          <a:custGeom>
            <a:avLst/>
            <a:gdLst/>
            <a:ahLst/>
            <a:cxnLst/>
            <a:rect r="r" b="b" t="t" l="l"/>
            <a:pathLst>
              <a:path h="2722551" w="4495148">
                <a:moveTo>
                  <a:pt x="0" y="0"/>
                </a:moveTo>
                <a:lnTo>
                  <a:pt x="4495148" y="0"/>
                </a:lnTo>
                <a:lnTo>
                  <a:pt x="4495148" y="2722551"/>
                </a:lnTo>
                <a:lnTo>
                  <a:pt x="0" y="2722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378648" y="4017739"/>
            <a:ext cx="5509361" cy="3060756"/>
          </a:xfrm>
          <a:custGeom>
            <a:avLst/>
            <a:gdLst/>
            <a:ahLst/>
            <a:cxnLst/>
            <a:rect r="r" b="b" t="t" l="l"/>
            <a:pathLst>
              <a:path h="3060756" w="5509361">
                <a:moveTo>
                  <a:pt x="0" y="0"/>
                </a:moveTo>
                <a:lnTo>
                  <a:pt x="5509361" y="0"/>
                </a:lnTo>
                <a:lnTo>
                  <a:pt x="5509361" y="3060756"/>
                </a:lnTo>
                <a:lnTo>
                  <a:pt x="0" y="30607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024206" y="6822299"/>
            <a:ext cx="4218245" cy="954378"/>
          </a:xfrm>
          <a:custGeom>
            <a:avLst/>
            <a:gdLst/>
            <a:ahLst/>
            <a:cxnLst/>
            <a:rect r="r" b="b" t="t" l="l"/>
            <a:pathLst>
              <a:path h="954378" w="4218245">
                <a:moveTo>
                  <a:pt x="0" y="0"/>
                </a:moveTo>
                <a:lnTo>
                  <a:pt x="4218245" y="0"/>
                </a:lnTo>
                <a:lnTo>
                  <a:pt x="4218245" y="954378"/>
                </a:lnTo>
                <a:lnTo>
                  <a:pt x="0" y="9543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837695" y="2216508"/>
            <a:ext cx="7071658" cy="6392542"/>
          </a:xfrm>
          <a:custGeom>
            <a:avLst/>
            <a:gdLst/>
            <a:ahLst/>
            <a:cxnLst/>
            <a:rect r="r" b="b" t="t" l="l"/>
            <a:pathLst>
              <a:path h="6392542" w="7071658">
                <a:moveTo>
                  <a:pt x="0" y="0"/>
                </a:moveTo>
                <a:lnTo>
                  <a:pt x="7071657" y="0"/>
                </a:lnTo>
                <a:lnTo>
                  <a:pt x="7071657" y="6392543"/>
                </a:lnTo>
                <a:lnTo>
                  <a:pt x="0" y="63925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87890" y="1281761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25525" y="3846289"/>
            <a:ext cx="615607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+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25525" y="5441354"/>
            <a:ext cx="615607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+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88009" y="4543809"/>
            <a:ext cx="644155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=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72205" y="9481105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7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87890" y="3755644"/>
            <a:ext cx="6659765" cy="3843369"/>
          </a:xfrm>
          <a:custGeom>
            <a:avLst/>
            <a:gdLst/>
            <a:ahLst/>
            <a:cxnLst/>
            <a:rect r="r" b="b" t="t" l="l"/>
            <a:pathLst>
              <a:path h="3843369" w="6659765">
                <a:moveTo>
                  <a:pt x="0" y="0"/>
                </a:moveTo>
                <a:lnTo>
                  <a:pt x="6659766" y="0"/>
                </a:lnTo>
                <a:lnTo>
                  <a:pt x="6659766" y="3843369"/>
                </a:lnTo>
                <a:lnTo>
                  <a:pt x="0" y="3843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050320" y="2906147"/>
            <a:ext cx="7233254" cy="5542364"/>
          </a:xfrm>
          <a:custGeom>
            <a:avLst/>
            <a:gdLst/>
            <a:ahLst/>
            <a:cxnLst/>
            <a:rect r="r" b="b" t="t" l="l"/>
            <a:pathLst>
              <a:path h="5542364" w="7233254">
                <a:moveTo>
                  <a:pt x="0" y="0"/>
                </a:moveTo>
                <a:lnTo>
                  <a:pt x="7233254" y="0"/>
                </a:lnTo>
                <a:lnTo>
                  <a:pt x="7233254" y="5542364"/>
                </a:lnTo>
                <a:lnTo>
                  <a:pt x="0" y="5542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87890" y="1281761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Report + Confusion Matrix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72205" y="9481105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5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42944" y="3686735"/>
            <a:ext cx="2002112" cy="2002112"/>
          </a:xfrm>
          <a:custGeom>
            <a:avLst/>
            <a:gdLst/>
            <a:ahLst/>
            <a:cxnLst/>
            <a:rect r="r" b="b" t="t" l="l"/>
            <a:pathLst>
              <a:path h="2002112" w="2002112">
                <a:moveTo>
                  <a:pt x="0" y="0"/>
                </a:moveTo>
                <a:lnTo>
                  <a:pt x="2002112" y="0"/>
                </a:lnTo>
                <a:lnTo>
                  <a:pt x="2002112" y="2002112"/>
                </a:lnTo>
                <a:lnTo>
                  <a:pt x="0" y="2002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69857" y="5498347"/>
            <a:ext cx="2948285" cy="1251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6"/>
              </a:lnSpc>
            </a:pPr>
            <a:r>
              <a:rPr lang="en-US" sz="69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Demo.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58784" y="4653939"/>
            <a:ext cx="4370433" cy="217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61"/>
              </a:lnSpc>
            </a:pPr>
            <a:r>
              <a:rPr lang="en-US" sz="8695" b="true">
                <a:solidFill>
                  <a:srgbClr val="37AEB7"/>
                </a:solidFill>
                <a:latin typeface="Lato Heavy"/>
                <a:ea typeface="Lato Heavy"/>
                <a:cs typeface="Lato Heavy"/>
                <a:sym typeface="Lato Heavy"/>
              </a:rPr>
              <a:t>Thank you.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175767" y="6866670"/>
            <a:ext cx="5936465" cy="688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6"/>
              </a:lnSpc>
              <a:spcBef>
                <a:spcPct val="0"/>
              </a:spcBef>
            </a:pPr>
            <a:r>
              <a:rPr lang="en-US" b="true" sz="4004">
                <a:solidFill>
                  <a:srgbClr val="555555"/>
                </a:solidFill>
                <a:latin typeface="Lato Bold"/>
                <a:ea typeface="Lato Bold"/>
                <a:cs typeface="Lato Bold"/>
                <a:sym typeface="Lato Bold"/>
              </a:rPr>
              <a:t>#BridgingYourFeeling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142944" y="2451802"/>
            <a:ext cx="2002112" cy="2002112"/>
          </a:xfrm>
          <a:custGeom>
            <a:avLst/>
            <a:gdLst/>
            <a:ahLst/>
            <a:cxnLst/>
            <a:rect r="r" b="b" t="t" l="l"/>
            <a:pathLst>
              <a:path h="2002112" w="2002112">
                <a:moveTo>
                  <a:pt x="0" y="0"/>
                </a:moveTo>
                <a:lnTo>
                  <a:pt x="2002112" y="0"/>
                </a:lnTo>
                <a:lnTo>
                  <a:pt x="2002112" y="2002112"/>
                </a:lnTo>
                <a:lnTo>
                  <a:pt x="0" y="2002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54997" y="3606982"/>
            <a:ext cx="4328221" cy="3073037"/>
          </a:xfrm>
          <a:custGeom>
            <a:avLst/>
            <a:gdLst/>
            <a:ahLst/>
            <a:cxnLst/>
            <a:rect r="r" b="b" t="t" l="l"/>
            <a:pathLst>
              <a:path h="3073037" w="4328221">
                <a:moveTo>
                  <a:pt x="0" y="0"/>
                </a:moveTo>
                <a:lnTo>
                  <a:pt x="4328221" y="0"/>
                </a:lnTo>
                <a:lnTo>
                  <a:pt x="4328221" y="3073036"/>
                </a:lnTo>
                <a:lnTo>
                  <a:pt x="0" y="30730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702293" y="3606982"/>
            <a:ext cx="4313034" cy="3073037"/>
          </a:xfrm>
          <a:custGeom>
            <a:avLst/>
            <a:gdLst/>
            <a:ahLst/>
            <a:cxnLst/>
            <a:rect r="r" b="b" t="t" l="l"/>
            <a:pathLst>
              <a:path h="3073037" w="4313034">
                <a:moveTo>
                  <a:pt x="0" y="0"/>
                </a:moveTo>
                <a:lnTo>
                  <a:pt x="4313033" y="0"/>
                </a:lnTo>
                <a:lnTo>
                  <a:pt x="4313033" y="3073036"/>
                </a:lnTo>
                <a:lnTo>
                  <a:pt x="0" y="30730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987890" y="1281761"/>
            <a:ext cx="3233088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87890" y="2576256"/>
            <a:ext cx="14033823" cy="424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Penyandang disabilitas seringkali merasa </a:t>
            </a:r>
            <a:r>
              <a:rPr lang="en-US" sz="24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dibatasi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dalam menjalani kehidupan sehari-hari.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87890" y="7136176"/>
            <a:ext cx="14312219" cy="1263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Disabilitas mental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memiliki jumlah </a:t>
            </a:r>
            <a:r>
              <a:rPr lang="en-US" b="true" sz="24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pengidap terbanyak di Indonesia</a:t>
            </a: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Gangguan kecemasan, depresi, 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dan </a:t>
            </a:r>
            <a:r>
              <a:rPr lang="en-US" b="true" sz="24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bipolar</a:t>
            </a:r>
            <a:r>
              <a:rPr lang="en-US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menjadi 3 jenis disabilitas mental terbanyak di Indonesia.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234401" y="3606982"/>
            <a:ext cx="4405787" cy="3073037"/>
          </a:xfrm>
          <a:custGeom>
            <a:avLst/>
            <a:gdLst/>
            <a:ahLst/>
            <a:cxnLst/>
            <a:rect r="r" b="b" t="t" l="l"/>
            <a:pathLst>
              <a:path h="3073037" w="4405787">
                <a:moveTo>
                  <a:pt x="0" y="0"/>
                </a:moveTo>
                <a:lnTo>
                  <a:pt x="4405788" y="0"/>
                </a:lnTo>
                <a:lnTo>
                  <a:pt x="4405788" y="3073036"/>
                </a:lnTo>
                <a:lnTo>
                  <a:pt x="0" y="30730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8419342" y="8564256"/>
            <a:ext cx="1449315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  <a:hlinkClick r:id="rId6" tooltip="https://app.powerbi.com/view?r=eyJrIjoiNjNhYjdiMDAtYzk1ZS00NGExLTkzMjQtYjZmOWRmOWRlOTJmIiwidCI6ImRiNmUxMTgzLTRjNjUtNDA1Yy04MmNlLTdjZDUzZmE2ZTlkYyIsImMiOjEwfQ%3D%3D&amp;pageName=1a6240de37a8a60200d8"/>
              </a:rPr>
              <a:t>sources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8158" y="741179"/>
            <a:ext cx="8672765" cy="887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b="true" sz="5199" spc="5">
                <a:solidFill>
                  <a:srgbClr val="37AEB7"/>
                </a:solidFill>
                <a:latin typeface="Lato Heavy"/>
                <a:ea typeface="Lato Heavy"/>
                <a:cs typeface="Lato Heavy"/>
                <a:sym typeface="Lato Heavy"/>
              </a:rPr>
              <a:t>Key Opportunities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3361179"/>
            <a:ext cx="5192300" cy="6031202"/>
            <a:chOff x="0" y="0"/>
            <a:chExt cx="1685010" cy="19572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5010" cy="1957251"/>
            </a:xfrm>
            <a:custGeom>
              <a:avLst/>
              <a:gdLst/>
              <a:ahLst/>
              <a:cxnLst/>
              <a:rect r="r" b="b" t="t" l="l"/>
              <a:pathLst>
                <a:path h="1957251" w="1685010">
                  <a:moveTo>
                    <a:pt x="52186" y="0"/>
                  </a:moveTo>
                  <a:lnTo>
                    <a:pt x="1632824" y="0"/>
                  </a:lnTo>
                  <a:cubicBezTo>
                    <a:pt x="1646664" y="0"/>
                    <a:pt x="1659938" y="5498"/>
                    <a:pt x="1669725" y="15285"/>
                  </a:cubicBezTo>
                  <a:cubicBezTo>
                    <a:pt x="1679512" y="25072"/>
                    <a:pt x="1685010" y="38346"/>
                    <a:pt x="1685010" y="52186"/>
                  </a:cubicBezTo>
                  <a:lnTo>
                    <a:pt x="1685010" y="1905065"/>
                  </a:lnTo>
                  <a:cubicBezTo>
                    <a:pt x="1685010" y="1918906"/>
                    <a:pt x="1679512" y="1932179"/>
                    <a:pt x="1669725" y="1941966"/>
                  </a:cubicBezTo>
                  <a:cubicBezTo>
                    <a:pt x="1659938" y="1951753"/>
                    <a:pt x="1646664" y="1957251"/>
                    <a:pt x="1632824" y="1957251"/>
                  </a:cubicBezTo>
                  <a:lnTo>
                    <a:pt x="52186" y="1957251"/>
                  </a:lnTo>
                  <a:cubicBezTo>
                    <a:pt x="38346" y="1957251"/>
                    <a:pt x="25072" y="1951753"/>
                    <a:pt x="15285" y="1941966"/>
                  </a:cubicBezTo>
                  <a:cubicBezTo>
                    <a:pt x="5498" y="1932179"/>
                    <a:pt x="0" y="1918906"/>
                    <a:pt x="0" y="1905065"/>
                  </a:cubicBezTo>
                  <a:lnTo>
                    <a:pt x="0" y="52186"/>
                  </a:lnTo>
                  <a:cubicBezTo>
                    <a:pt x="0" y="38346"/>
                    <a:pt x="5498" y="25072"/>
                    <a:pt x="15285" y="15285"/>
                  </a:cubicBezTo>
                  <a:cubicBezTo>
                    <a:pt x="25072" y="5498"/>
                    <a:pt x="38346" y="0"/>
                    <a:pt x="52186" y="0"/>
                  </a:cubicBezTo>
                  <a:close/>
                </a:path>
              </a:pathLst>
            </a:custGeom>
            <a:solidFill>
              <a:srgbClr val="F4F3F3"/>
            </a:solidFill>
            <a:ln w="9525" cap="rnd">
              <a:solidFill>
                <a:srgbClr val="D9D9D9"/>
              </a:solidFill>
              <a:prstDash val="lgDash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685010" cy="1985826"/>
            </a:xfrm>
            <a:prstGeom prst="rect">
              <a:avLst/>
            </a:prstGeom>
          </p:spPr>
          <p:txBody>
            <a:bodyPr anchor="ctr" rtlCol="false" tIns="21416" lIns="21416" bIns="21416" rIns="21416"/>
            <a:lstStyle/>
            <a:p>
              <a:pPr algn="ctr">
                <a:lnSpc>
                  <a:spcPts val="100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544774" y="3361179"/>
            <a:ext cx="5192300" cy="6031202"/>
            <a:chOff x="0" y="0"/>
            <a:chExt cx="1685010" cy="195725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85010" cy="1957251"/>
            </a:xfrm>
            <a:custGeom>
              <a:avLst/>
              <a:gdLst/>
              <a:ahLst/>
              <a:cxnLst/>
              <a:rect r="r" b="b" t="t" l="l"/>
              <a:pathLst>
                <a:path h="1957251" w="1685010">
                  <a:moveTo>
                    <a:pt x="52186" y="0"/>
                  </a:moveTo>
                  <a:lnTo>
                    <a:pt x="1632824" y="0"/>
                  </a:lnTo>
                  <a:cubicBezTo>
                    <a:pt x="1646664" y="0"/>
                    <a:pt x="1659938" y="5498"/>
                    <a:pt x="1669725" y="15285"/>
                  </a:cubicBezTo>
                  <a:cubicBezTo>
                    <a:pt x="1679512" y="25072"/>
                    <a:pt x="1685010" y="38346"/>
                    <a:pt x="1685010" y="52186"/>
                  </a:cubicBezTo>
                  <a:lnTo>
                    <a:pt x="1685010" y="1905065"/>
                  </a:lnTo>
                  <a:cubicBezTo>
                    <a:pt x="1685010" y="1918906"/>
                    <a:pt x="1679512" y="1932179"/>
                    <a:pt x="1669725" y="1941966"/>
                  </a:cubicBezTo>
                  <a:cubicBezTo>
                    <a:pt x="1659938" y="1951753"/>
                    <a:pt x="1646664" y="1957251"/>
                    <a:pt x="1632824" y="1957251"/>
                  </a:cubicBezTo>
                  <a:lnTo>
                    <a:pt x="52186" y="1957251"/>
                  </a:lnTo>
                  <a:cubicBezTo>
                    <a:pt x="38346" y="1957251"/>
                    <a:pt x="25072" y="1951753"/>
                    <a:pt x="15285" y="1941966"/>
                  </a:cubicBezTo>
                  <a:cubicBezTo>
                    <a:pt x="5498" y="1932179"/>
                    <a:pt x="0" y="1918906"/>
                    <a:pt x="0" y="1905065"/>
                  </a:cubicBezTo>
                  <a:lnTo>
                    <a:pt x="0" y="52186"/>
                  </a:lnTo>
                  <a:cubicBezTo>
                    <a:pt x="0" y="38346"/>
                    <a:pt x="5498" y="25072"/>
                    <a:pt x="15285" y="15285"/>
                  </a:cubicBezTo>
                  <a:cubicBezTo>
                    <a:pt x="25072" y="5498"/>
                    <a:pt x="38346" y="0"/>
                    <a:pt x="52186" y="0"/>
                  </a:cubicBezTo>
                  <a:close/>
                </a:path>
              </a:pathLst>
            </a:custGeom>
            <a:solidFill>
              <a:srgbClr val="F4F3F3"/>
            </a:solidFill>
            <a:ln w="9525" cap="rnd">
              <a:solidFill>
                <a:srgbClr val="D9D9D9"/>
              </a:solidFill>
              <a:prstDash val="lgDash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685010" cy="1985826"/>
            </a:xfrm>
            <a:prstGeom prst="rect">
              <a:avLst/>
            </a:prstGeom>
          </p:spPr>
          <p:txBody>
            <a:bodyPr anchor="ctr" rtlCol="false" tIns="21416" lIns="21416" bIns="21416" rIns="21416"/>
            <a:lstStyle/>
            <a:p>
              <a:pPr algn="ctr">
                <a:lnSpc>
                  <a:spcPts val="100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059235" y="3361179"/>
            <a:ext cx="5192300" cy="6031202"/>
            <a:chOff x="0" y="0"/>
            <a:chExt cx="1685010" cy="195725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85010" cy="1957251"/>
            </a:xfrm>
            <a:custGeom>
              <a:avLst/>
              <a:gdLst/>
              <a:ahLst/>
              <a:cxnLst/>
              <a:rect r="r" b="b" t="t" l="l"/>
              <a:pathLst>
                <a:path h="1957251" w="1685010">
                  <a:moveTo>
                    <a:pt x="52186" y="0"/>
                  </a:moveTo>
                  <a:lnTo>
                    <a:pt x="1632824" y="0"/>
                  </a:lnTo>
                  <a:cubicBezTo>
                    <a:pt x="1646664" y="0"/>
                    <a:pt x="1659938" y="5498"/>
                    <a:pt x="1669725" y="15285"/>
                  </a:cubicBezTo>
                  <a:cubicBezTo>
                    <a:pt x="1679512" y="25072"/>
                    <a:pt x="1685010" y="38346"/>
                    <a:pt x="1685010" y="52186"/>
                  </a:cubicBezTo>
                  <a:lnTo>
                    <a:pt x="1685010" y="1905065"/>
                  </a:lnTo>
                  <a:cubicBezTo>
                    <a:pt x="1685010" y="1918906"/>
                    <a:pt x="1679512" y="1932179"/>
                    <a:pt x="1669725" y="1941966"/>
                  </a:cubicBezTo>
                  <a:cubicBezTo>
                    <a:pt x="1659938" y="1951753"/>
                    <a:pt x="1646664" y="1957251"/>
                    <a:pt x="1632824" y="1957251"/>
                  </a:cubicBezTo>
                  <a:lnTo>
                    <a:pt x="52186" y="1957251"/>
                  </a:lnTo>
                  <a:cubicBezTo>
                    <a:pt x="38346" y="1957251"/>
                    <a:pt x="25072" y="1951753"/>
                    <a:pt x="15285" y="1941966"/>
                  </a:cubicBezTo>
                  <a:cubicBezTo>
                    <a:pt x="5498" y="1932179"/>
                    <a:pt x="0" y="1918906"/>
                    <a:pt x="0" y="1905065"/>
                  </a:cubicBezTo>
                  <a:lnTo>
                    <a:pt x="0" y="52186"/>
                  </a:lnTo>
                  <a:cubicBezTo>
                    <a:pt x="0" y="38346"/>
                    <a:pt x="5498" y="25072"/>
                    <a:pt x="15285" y="15285"/>
                  </a:cubicBezTo>
                  <a:cubicBezTo>
                    <a:pt x="25072" y="5498"/>
                    <a:pt x="38346" y="0"/>
                    <a:pt x="52186" y="0"/>
                  </a:cubicBezTo>
                  <a:close/>
                </a:path>
              </a:pathLst>
            </a:custGeom>
            <a:solidFill>
              <a:srgbClr val="F4F3F3"/>
            </a:solidFill>
            <a:ln w="9525" cap="rnd">
              <a:solidFill>
                <a:srgbClr val="D9D9D9"/>
              </a:solidFill>
              <a:prstDash val="lgDash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685010" cy="1985826"/>
            </a:xfrm>
            <a:prstGeom prst="rect">
              <a:avLst/>
            </a:prstGeom>
          </p:spPr>
          <p:txBody>
            <a:bodyPr anchor="ctr" rtlCol="false" tIns="21416" lIns="21416" bIns="21416" rIns="21416"/>
            <a:lstStyle/>
            <a:p>
              <a:pPr algn="ctr">
                <a:lnSpc>
                  <a:spcPts val="100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38376" y="5699149"/>
            <a:ext cx="3972948" cy="2501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1.41 juta penduduk di Indonesia menderita Bipolar Disorder. Angka kenaikan penderita tersebut cenderung meningkat sejak tahun 1990.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51604" y="5718199"/>
            <a:ext cx="3978638" cy="236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Pasar aplikasi kesehatan mental global diperkirakan akan tumbuh sebesar 20,5% dari tahun 2022 hingga 2030.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45752" y="5756299"/>
            <a:ext cx="4619266" cy="236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Aplikasi kami hadir untuk membantu individu mengelola kondisi mental mereka melalui fitur-fitur Moodify yang aman dan nyaman.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4311" y="4268410"/>
            <a:ext cx="4141078" cy="107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b="true" sz="31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Meningkatnya Kasus Gangguan Mental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51604" y="4268410"/>
            <a:ext cx="3978638" cy="105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Pertumbuhan Pasar yang menjanjikan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84846" y="4268410"/>
            <a:ext cx="4141078" cy="107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Solusi Teknologi</a:t>
            </a:r>
          </a:p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b="true" sz="31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yang Dibutuhkan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432998" y="2857901"/>
            <a:ext cx="383703" cy="901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68"/>
              </a:lnSpc>
              <a:spcBef>
                <a:spcPct val="0"/>
              </a:spcBef>
            </a:pPr>
            <a:r>
              <a:rPr lang="en-US" b="true" sz="5263" strike="noStrike" u="non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49072" y="2857901"/>
            <a:ext cx="383703" cy="901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68"/>
              </a:lnSpc>
              <a:spcBef>
                <a:spcPct val="0"/>
              </a:spcBef>
            </a:pPr>
            <a:r>
              <a:rPr lang="en-US" b="true" sz="526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463533" y="2857901"/>
            <a:ext cx="383703" cy="901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68"/>
              </a:lnSpc>
              <a:spcBef>
                <a:spcPct val="0"/>
              </a:spcBef>
            </a:pPr>
            <a:r>
              <a:rPr lang="en-US" b="true" sz="526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664689" y="8600464"/>
            <a:ext cx="304380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 u="sng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  <a:hlinkClick r:id="rId2" tooltip="https://www.fortunebusinessinsights.com/mental-health-apps-market-109012"/>
              </a:rPr>
              <a:t>fortunebusinessinsights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75470" y="8600464"/>
            <a:ext cx="191493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User Research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02948" y="8665234"/>
            <a:ext cx="304380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Global Health Data, 2017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6265721" y="735576"/>
            <a:ext cx="993579" cy="993579"/>
          </a:xfrm>
          <a:custGeom>
            <a:avLst/>
            <a:gdLst/>
            <a:ahLst/>
            <a:cxnLst/>
            <a:rect r="r" b="b" t="t" l="l"/>
            <a:pathLst>
              <a:path h="993579" w="993579">
                <a:moveTo>
                  <a:pt x="0" y="0"/>
                </a:moveTo>
                <a:lnTo>
                  <a:pt x="993579" y="0"/>
                </a:lnTo>
                <a:lnTo>
                  <a:pt x="993579" y="993578"/>
                </a:lnTo>
                <a:lnTo>
                  <a:pt x="0" y="993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48045" y="2085542"/>
            <a:ext cx="9991910" cy="7556382"/>
          </a:xfrm>
          <a:custGeom>
            <a:avLst/>
            <a:gdLst/>
            <a:ahLst/>
            <a:cxnLst/>
            <a:rect r="r" b="b" t="t" l="l"/>
            <a:pathLst>
              <a:path h="7556382" w="9991910">
                <a:moveTo>
                  <a:pt x="0" y="0"/>
                </a:moveTo>
                <a:lnTo>
                  <a:pt x="9991910" y="0"/>
                </a:lnTo>
                <a:lnTo>
                  <a:pt x="9991910" y="7556382"/>
                </a:lnTo>
                <a:lnTo>
                  <a:pt x="0" y="7556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3314" y="695188"/>
            <a:ext cx="9360261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b="true" sz="6399" spc="6">
                <a:solidFill>
                  <a:srgbClr val="37AEB7"/>
                </a:solidFill>
                <a:latin typeface="Lato Heavy"/>
                <a:ea typeface="Lato Heavy"/>
                <a:cs typeface="Lato Heavy"/>
                <a:sym typeface="Lato Heavy"/>
              </a:rPr>
              <a:t>User Persona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65721" y="819013"/>
            <a:ext cx="993579" cy="993579"/>
          </a:xfrm>
          <a:custGeom>
            <a:avLst/>
            <a:gdLst/>
            <a:ahLst/>
            <a:cxnLst/>
            <a:rect r="r" b="b" t="t" l="l"/>
            <a:pathLst>
              <a:path h="993579" w="993579">
                <a:moveTo>
                  <a:pt x="0" y="0"/>
                </a:moveTo>
                <a:lnTo>
                  <a:pt x="993579" y="0"/>
                </a:lnTo>
                <a:lnTo>
                  <a:pt x="993579" y="993579"/>
                </a:lnTo>
                <a:lnTo>
                  <a:pt x="0" y="993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8198" y="824001"/>
            <a:ext cx="2002112" cy="2002112"/>
          </a:xfrm>
          <a:custGeom>
            <a:avLst/>
            <a:gdLst/>
            <a:ahLst/>
            <a:cxnLst/>
            <a:rect r="r" b="b" t="t" l="l"/>
            <a:pathLst>
              <a:path h="2002112" w="2002112">
                <a:moveTo>
                  <a:pt x="0" y="0"/>
                </a:moveTo>
                <a:lnTo>
                  <a:pt x="2002112" y="0"/>
                </a:lnTo>
                <a:lnTo>
                  <a:pt x="2002112" y="2002112"/>
                </a:lnTo>
                <a:lnTo>
                  <a:pt x="0" y="2002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3253794"/>
            <a:ext cx="6534348" cy="5246370"/>
            <a:chOff x="0" y="0"/>
            <a:chExt cx="7467600" cy="59956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0" t="-66" r="0" b="-66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163140" y="1150890"/>
            <a:ext cx="5715974" cy="1251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86"/>
              </a:lnSpc>
            </a:pPr>
            <a:r>
              <a:rPr lang="en-US" sz="69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Mood Bridge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63140" y="2316181"/>
            <a:ext cx="9918142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Safe Space for Your Mood Expressions.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79114" y="3352151"/>
            <a:ext cx="8380186" cy="844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Web Applications yang membantu pengguna mengelola kondisi mental mereka.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5076825"/>
            <a:ext cx="256876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Fitur Unggulan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51990" y="5956286"/>
            <a:ext cx="6325956" cy="53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FDFDFD"/>
                </a:solidFill>
                <a:latin typeface="Lato Bold"/>
                <a:ea typeface="Lato Bold"/>
                <a:cs typeface="Lato Bold"/>
                <a:sym typeface="Lato Bold"/>
              </a:rPr>
              <a:t>Community Forum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6023914"/>
            <a:ext cx="165732" cy="405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b="true" sz="2400" strike="noStrike" u="none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51990" y="6730744"/>
            <a:ext cx="5516640" cy="53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FDFDFD"/>
                </a:solidFill>
                <a:latin typeface="Lato Bold"/>
                <a:ea typeface="Lato Bold"/>
                <a:cs typeface="Lato Bold"/>
                <a:sym typeface="Lato Bold"/>
              </a:rPr>
              <a:t>AI-Based Mood Analyzer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6798371"/>
            <a:ext cx="17680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51990" y="7505201"/>
            <a:ext cx="5516640" cy="53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 b="true">
                <a:solidFill>
                  <a:srgbClr val="FDFDFD"/>
                </a:solidFill>
                <a:latin typeface="Lato Bold"/>
                <a:ea typeface="Lato Bold"/>
                <a:cs typeface="Lato Bold"/>
                <a:sym typeface="Lato Bold"/>
              </a:rPr>
              <a:t>AI-Based Friend Recommender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44000" y="7572829"/>
            <a:ext cx="14452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65721" y="735576"/>
            <a:ext cx="993579" cy="993579"/>
          </a:xfrm>
          <a:custGeom>
            <a:avLst/>
            <a:gdLst/>
            <a:ahLst/>
            <a:cxnLst/>
            <a:rect r="r" b="b" t="t" l="l"/>
            <a:pathLst>
              <a:path h="993579" w="993579">
                <a:moveTo>
                  <a:pt x="0" y="0"/>
                </a:moveTo>
                <a:lnTo>
                  <a:pt x="993579" y="0"/>
                </a:lnTo>
                <a:lnTo>
                  <a:pt x="993579" y="993578"/>
                </a:lnTo>
                <a:lnTo>
                  <a:pt x="0" y="993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82004" y="2264808"/>
            <a:ext cx="6534348" cy="5246370"/>
            <a:chOff x="0" y="0"/>
            <a:chExt cx="7467600" cy="59956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0" t="-66" r="0" b="-66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07782" y="7682628"/>
            <a:ext cx="12469568" cy="2283318"/>
            <a:chOff x="0" y="0"/>
            <a:chExt cx="3284166" cy="6013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84166" cy="601368"/>
            </a:xfrm>
            <a:custGeom>
              <a:avLst/>
              <a:gdLst/>
              <a:ahLst/>
              <a:cxnLst/>
              <a:rect r="r" b="b" t="t" l="l"/>
              <a:pathLst>
                <a:path h="601368" w="3284166">
                  <a:moveTo>
                    <a:pt x="9313" y="0"/>
                  </a:moveTo>
                  <a:lnTo>
                    <a:pt x="3274853" y="0"/>
                  </a:lnTo>
                  <a:cubicBezTo>
                    <a:pt x="3279996" y="0"/>
                    <a:pt x="3284166" y="4170"/>
                    <a:pt x="3284166" y="9313"/>
                  </a:cubicBezTo>
                  <a:lnTo>
                    <a:pt x="3284166" y="592055"/>
                  </a:lnTo>
                  <a:cubicBezTo>
                    <a:pt x="3284166" y="597198"/>
                    <a:pt x="3279996" y="601368"/>
                    <a:pt x="3274853" y="601368"/>
                  </a:cubicBezTo>
                  <a:lnTo>
                    <a:pt x="9313" y="601368"/>
                  </a:lnTo>
                  <a:cubicBezTo>
                    <a:pt x="6843" y="601368"/>
                    <a:pt x="4474" y="600386"/>
                    <a:pt x="2728" y="598640"/>
                  </a:cubicBezTo>
                  <a:cubicBezTo>
                    <a:pt x="981" y="596893"/>
                    <a:pt x="0" y="594525"/>
                    <a:pt x="0" y="592055"/>
                  </a:cubicBezTo>
                  <a:lnTo>
                    <a:pt x="0" y="9313"/>
                  </a:lnTo>
                  <a:cubicBezTo>
                    <a:pt x="0" y="4170"/>
                    <a:pt x="4170" y="0"/>
                    <a:pt x="9313" y="0"/>
                  </a:cubicBezTo>
                  <a:close/>
                </a:path>
              </a:pathLst>
            </a:custGeom>
            <a:solidFill>
              <a:srgbClr val="37AEB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84166" cy="648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68158" y="741179"/>
            <a:ext cx="8672765" cy="887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b="true" sz="5199" spc="5">
                <a:solidFill>
                  <a:srgbClr val="37AEB7"/>
                </a:solidFill>
                <a:latin typeface="Lato Heavy"/>
                <a:ea typeface="Lato Heavy"/>
                <a:cs typeface="Lato Heavy"/>
                <a:sym typeface="Lato Heavy"/>
              </a:rPr>
              <a:t>Community Forum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76836" y="2122249"/>
            <a:ext cx="3833311" cy="56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555555"/>
                </a:solidFill>
                <a:latin typeface="Lato Heavy"/>
                <a:ea typeface="Lato Heavy"/>
                <a:cs typeface="Lato Heavy"/>
                <a:sym typeface="Lato Heavy"/>
              </a:rPr>
              <a:t>Manfaat Utama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34640" y="3010981"/>
            <a:ext cx="8624660" cy="90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5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Memberikan ruang aman bagi pengguna untuk saling </a:t>
            </a:r>
            <a:r>
              <a:rPr lang="en-US" sz="2604" i="true">
                <a:solidFill>
                  <a:srgbClr val="555555"/>
                </a:solidFill>
                <a:latin typeface="Lato Italics"/>
                <a:ea typeface="Lato Italics"/>
                <a:cs typeface="Lato Italics"/>
                <a:sym typeface="Lato Italics"/>
              </a:rPr>
              <a:t>sharing</a:t>
            </a: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 tanpa rasa takut atau malu.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36282" y="8197622"/>
            <a:ext cx="11612567" cy="115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3104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Ruang aman bagi para penyintas untuk saling bertukar pengalaman, perasaan, atau masalah tanpa disertai adanya stigma.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06862" y="3133715"/>
            <a:ext cx="125461" cy="35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 strike="noStrike" u="non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34640" y="6117344"/>
            <a:ext cx="8431992" cy="96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Membangun hubungan positif dengan pengguna lain dengan saling mendukung.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42565" y="5061664"/>
            <a:ext cx="9275492" cy="96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Memungkinkan pengguna memiliki percakapan yang lebih relevan dengan pengguna lain yang memiliki preferensi serupa.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42565" y="4005843"/>
            <a:ext cx="8616735" cy="96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Membantu pengguna untuk saling bertukar informasi mengenai pengalaman dan pengobatan yang mereka jalani.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06862" y="4171347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06862" y="5227097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14788" y="6203830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65721" y="735576"/>
            <a:ext cx="993579" cy="993579"/>
          </a:xfrm>
          <a:custGeom>
            <a:avLst/>
            <a:gdLst/>
            <a:ahLst/>
            <a:cxnLst/>
            <a:rect r="r" b="b" t="t" l="l"/>
            <a:pathLst>
              <a:path h="993579" w="993579">
                <a:moveTo>
                  <a:pt x="0" y="0"/>
                </a:moveTo>
                <a:lnTo>
                  <a:pt x="993579" y="0"/>
                </a:lnTo>
                <a:lnTo>
                  <a:pt x="993579" y="993578"/>
                </a:lnTo>
                <a:lnTo>
                  <a:pt x="0" y="993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82004" y="2264808"/>
            <a:ext cx="6534348" cy="5246370"/>
            <a:chOff x="0" y="0"/>
            <a:chExt cx="7467600" cy="59956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07782" y="7682628"/>
            <a:ext cx="12469568" cy="2283318"/>
            <a:chOff x="0" y="0"/>
            <a:chExt cx="3284166" cy="6013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84166" cy="601368"/>
            </a:xfrm>
            <a:custGeom>
              <a:avLst/>
              <a:gdLst/>
              <a:ahLst/>
              <a:cxnLst/>
              <a:rect r="r" b="b" t="t" l="l"/>
              <a:pathLst>
                <a:path h="601368" w="3284166">
                  <a:moveTo>
                    <a:pt x="9313" y="0"/>
                  </a:moveTo>
                  <a:lnTo>
                    <a:pt x="3274853" y="0"/>
                  </a:lnTo>
                  <a:cubicBezTo>
                    <a:pt x="3279996" y="0"/>
                    <a:pt x="3284166" y="4170"/>
                    <a:pt x="3284166" y="9313"/>
                  </a:cubicBezTo>
                  <a:lnTo>
                    <a:pt x="3284166" y="592055"/>
                  </a:lnTo>
                  <a:cubicBezTo>
                    <a:pt x="3284166" y="597198"/>
                    <a:pt x="3279996" y="601368"/>
                    <a:pt x="3274853" y="601368"/>
                  </a:cubicBezTo>
                  <a:lnTo>
                    <a:pt x="9313" y="601368"/>
                  </a:lnTo>
                  <a:cubicBezTo>
                    <a:pt x="6843" y="601368"/>
                    <a:pt x="4474" y="600386"/>
                    <a:pt x="2728" y="598640"/>
                  </a:cubicBezTo>
                  <a:cubicBezTo>
                    <a:pt x="981" y="596893"/>
                    <a:pt x="0" y="594525"/>
                    <a:pt x="0" y="592055"/>
                  </a:cubicBezTo>
                  <a:lnTo>
                    <a:pt x="0" y="9313"/>
                  </a:lnTo>
                  <a:cubicBezTo>
                    <a:pt x="0" y="4170"/>
                    <a:pt x="4170" y="0"/>
                    <a:pt x="9313" y="0"/>
                  </a:cubicBezTo>
                  <a:close/>
                </a:path>
              </a:pathLst>
            </a:custGeom>
            <a:solidFill>
              <a:srgbClr val="37AEB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84166" cy="648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485189" y="2518467"/>
            <a:ext cx="2638704" cy="1636636"/>
          </a:xfrm>
          <a:custGeom>
            <a:avLst/>
            <a:gdLst/>
            <a:ahLst/>
            <a:cxnLst/>
            <a:rect r="r" b="b" t="t" l="l"/>
            <a:pathLst>
              <a:path h="1636636" w="2638704">
                <a:moveTo>
                  <a:pt x="0" y="0"/>
                </a:moveTo>
                <a:lnTo>
                  <a:pt x="2638704" y="0"/>
                </a:lnTo>
                <a:lnTo>
                  <a:pt x="2638704" y="1636636"/>
                </a:lnTo>
                <a:lnTo>
                  <a:pt x="0" y="1636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8158" y="741179"/>
            <a:ext cx="8672765" cy="887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b="true" sz="5199" spc="5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AI-Based Mood Analyzer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76836" y="2122249"/>
            <a:ext cx="3833311" cy="56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555555"/>
                </a:solidFill>
                <a:latin typeface="Lato Heavy"/>
                <a:ea typeface="Lato Heavy"/>
                <a:cs typeface="Lato Heavy"/>
                <a:sym typeface="Lato Heavy"/>
              </a:rPr>
              <a:t>Manfaat Utama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34640" y="3010981"/>
            <a:ext cx="8624660" cy="905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5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Membantu pengguna mengetahui dan mengenali mood yang sedang di alami pengguna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36282" y="8197622"/>
            <a:ext cx="11612567" cy="115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3104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Membantu pengguna mengetahui gejolak perasaan yang sedang dirasakan melalui teks yang diketikkan.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106862" y="3133715"/>
            <a:ext cx="125461" cy="35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 strike="noStrike" u="non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34640" y="5014905"/>
            <a:ext cx="8431992" cy="962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Membantu pengguna untuk mengetahui pemicu dan pola emosi pengguna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42565" y="3959225"/>
            <a:ext cx="9275492" cy="962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Memberikan insight untuk pengguna dalam hal kondisi mental pengguna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06862" y="4124658"/>
            <a:ext cx="165790" cy="358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14788" y="5101391"/>
            <a:ext cx="165790" cy="358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65721" y="735576"/>
            <a:ext cx="993579" cy="993579"/>
          </a:xfrm>
          <a:custGeom>
            <a:avLst/>
            <a:gdLst/>
            <a:ahLst/>
            <a:cxnLst/>
            <a:rect r="r" b="b" t="t" l="l"/>
            <a:pathLst>
              <a:path h="993579" w="993579">
                <a:moveTo>
                  <a:pt x="0" y="0"/>
                </a:moveTo>
                <a:lnTo>
                  <a:pt x="993579" y="0"/>
                </a:lnTo>
                <a:lnTo>
                  <a:pt x="993579" y="993578"/>
                </a:lnTo>
                <a:lnTo>
                  <a:pt x="0" y="993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82004" y="2264808"/>
            <a:ext cx="6534348" cy="5246370"/>
            <a:chOff x="0" y="0"/>
            <a:chExt cx="7467600" cy="59956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0" t="-66" r="0" b="-66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07782" y="7682628"/>
            <a:ext cx="12469568" cy="2283318"/>
            <a:chOff x="0" y="0"/>
            <a:chExt cx="3284166" cy="6013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84166" cy="601368"/>
            </a:xfrm>
            <a:custGeom>
              <a:avLst/>
              <a:gdLst/>
              <a:ahLst/>
              <a:cxnLst/>
              <a:rect r="r" b="b" t="t" l="l"/>
              <a:pathLst>
                <a:path h="601368" w="3284166">
                  <a:moveTo>
                    <a:pt x="9313" y="0"/>
                  </a:moveTo>
                  <a:lnTo>
                    <a:pt x="3274853" y="0"/>
                  </a:lnTo>
                  <a:cubicBezTo>
                    <a:pt x="3279996" y="0"/>
                    <a:pt x="3284166" y="4170"/>
                    <a:pt x="3284166" y="9313"/>
                  </a:cubicBezTo>
                  <a:lnTo>
                    <a:pt x="3284166" y="592055"/>
                  </a:lnTo>
                  <a:cubicBezTo>
                    <a:pt x="3284166" y="597198"/>
                    <a:pt x="3279996" y="601368"/>
                    <a:pt x="3274853" y="601368"/>
                  </a:cubicBezTo>
                  <a:lnTo>
                    <a:pt x="9313" y="601368"/>
                  </a:lnTo>
                  <a:cubicBezTo>
                    <a:pt x="6843" y="601368"/>
                    <a:pt x="4474" y="600386"/>
                    <a:pt x="2728" y="598640"/>
                  </a:cubicBezTo>
                  <a:cubicBezTo>
                    <a:pt x="981" y="596893"/>
                    <a:pt x="0" y="594525"/>
                    <a:pt x="0" y="592055"/>
                  </a:cubicBezTo>
                  <a:lnTo>
                    <a:pt x="0" y="9313"/>
                  </a:lnTo>
                  <a:cubicBezTo>
                    <a:pt x="0" y="4170"/>
                    <a:pt x="4170" y="0"/>
                    <a:pt x="9313" y="0"/>
                  </a:cubicBezTo>
                  <a:close/>
                </a:path>
              </a:pathLst>
            </a:custGeom>
            <a:solidFill>
              <a:srgbClr val="37AEB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84166" cy="648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683" y="4456404"/>
            <a:ext cx="2638704" cy="1636636"/>
          </a:xfrm>
          <a:custGeom>
            <a:avLst/>
            <a:gdLst/>
            <a:ahLst/>
            <a:cxnLst/>
            <a:rect r="r" b="b" t="t" l="l"/>
            <a:pathLst>
              <a:path h="1636636" w="2638704">
                <a:moveTo>
                  <a:pt x="0" y="0"/>
                </a:moveTo>
                <a:lnTo>
                  <a:pt x="2638704" y="0"/>
                </a:lnTo>
                <a:lnTo>
                  <a:pt x="2638704" y="1636636"/>
                </a:lnTo>
                <a:lnTo>
                  <a:pt x="0" y="1636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8158" y="741179"/>
            <a:ext cx="10112914" cy="887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b="true" sz="5199" spc="5">
                <a:solidFill>
                  <a:srgbClr val="37AEB7"/>
                </a:solidFill>
                <a:latin typeface="Lato Bold"/>
                <a:ea typeface="Lato Bold"/>
                <a:cs typeface="Lato Bold"/>
                <a:sym typeface="Lato Bold"/>
              </a:rPr>
              <a:t>AI-Based Friend Recommender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76836" y="2122249"/>
            <a:ext cx="3833311" cy="56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555555"/>
                </a:solidFill>
                <a:latin typeface="Lato Heavy"/>
                <a:ea typeface="Lato Heavy"/>
                <a:cs typeface="Lato Heavy"/>
                <a:sym typeface="Lato Heavy"/>
              </a:rPr>
              <a:t>Manfaat Utama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34640" y="2855508"/>
            <a:ext cx="8624660" cy="90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5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Merekomendasikan pengguna mood negatif dengan pengguna mood positif dan sebaliknya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36282" y="7911228"/>
            <a:ext cx="11612567" cy="1748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3104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Menyediakan jaringan pertemanan yang sesuai untuk pengguna baik pengguna yang merupakan penderita ataupun pengguna yang merupakan survivor.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106862" y="3133715"/>
            <a:ext cx="125461" cy="35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 strike="noStrike" u="non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34640" y="6117344"/>
            <a:ext cx="8431992" cy="962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Pengguna dapat berteman dengan pengguna random melalui AI-Based recommender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42565" y="5061664"/>
            <a:ext cx="9275492" cy="962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Pengguna akan mendapatkan rekomendasi mutuals dari teman terdekat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42565" y="4005843"/>
            <a:ext cx="8751795" cy="962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Mood pengguna negatif yang parah akan direkomendasikan dengan psikiater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06862" y="4171347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06862" y="5227097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14788" y="6203830"/>
            <a:ext cx="165790" cy="358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16"/>
              </a:lnSpc>
              <a:spcBef>
                <a:spcPct val="0"/>
              </a:spcBef>
            </a:pPr>
            <a:r>
              <a:rPr lang="en-US" b="true" sz="208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4AC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6424" y="1028700"/>
            <a:ext cx="15093085" cy="8229600"/>
            <a:chOff x="0" y="0"/>
            <a:chExt cx="3975134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75134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5134">
                  <a:moveTo>
                    <a:pt x="0" y="0"/>
                  </a:moveTo>
                  <a:lnTo>
                    <a:pt x="3975134" y="0"/>
                  </a:lnTo>
                  <a:lnTo>
                    <a:pt x="3975134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75134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887638" y="1028700"/>
            <a:ext cx="791872" cy="791872"/>
          </a:xfrm>
          <a:custGeom>
            <a:avLst/>
            <a:gdLst/>
            <a:ahLst/>
            <a:cxnLst/>
            <a:rect r="r" b="b" t="t" l="l"/>
            <a:pathLst>
              <a:path h="791872" w="791872">
                <a:moveTo>
                  <a:pt x="0" y="0"/>
                </a:moveTo>
                <a:lnTo>
                  <a:pt x="791872" y="0"/>
                </a:lnTo>
                <a:lnTo>
                  <a:pt x="791872" y="791872"/>
                </a:lnTo>
                <a:lnTo>
                  <a:pt x="0" y="791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68655" y="2516107"/>
            <a:ext cx="11301259" cy="5834275"/>
          </a:xfrm>
          <a:custGeom>
            <a:avLst/>
            <a:gdLst/>
            <a:ahLst/>
            <a:cxnLst/>
            <a:rect r="r" b="b" t="t" l="l"/>
            <a:pathLst>
              <a:path h="5834275" w="11301259">
                <a:moveTo>
                  <a:pt x="0" y="0"/>
                </a:moveTo>
                <a:lnTo>
                  <a:pt x="11301259" y="0"/>
                </a:lnTo>
                <a:lnTo>
                  <a:pt x="11301259" y="5834275"/>
                </a:lnTo>
                <a:lnTo>
                  <a:pt x="0" y="58342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87890" y="1286085"/>
            <a:ext cx="12782024" cy="93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4ACB4"/>
                </a:solidFill>
                <a:latin typeface="Poppins Bold"/>
                <a:ea typeface="Poppins Bold"/>
                <a:cs typeface="Poppins Bold"/>
                <a:sym typeface="Poppins Bold"/>
              </a:rPr>
              <a:t>Our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72205" y="9467850"/>
            <a:ext cx="1743589" cy="50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 u="sng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  <a:hlinkClick r:id="rId4" tooltip="https://colab.research.google.com/drive/15gcNVvhAnTfJlky2mR_s3iPLCfzrO4FJ?usp=sharing"/>
              </a:rPr>
              <a:t>notebook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DAGpjpxrGD4</dc:identifier>
  <dcterms:modified xsi:type="dcterms:W3CDTF">2011-08-01T06:04:30Z</dcterms:modified>
  <cp:revision>1</cp:revision>
  <dc:title>Mood Bridge v2</dc:title>
</cp:coreProperties>
</file>

<file path=docProps/thumbnail.jpeg>
</file>